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2"/>
  </p:notesMasterIdLst>
  <p:handoutMasterIdLst>
    <p:handoutMasterId r:id="rId23"/>
  </p:handoutMasterIdLst>
  <p:sldIdLst>
    <p:sldId id="258" r:id="rId2"/>
    <p:sldId id="271" r:id="rId3"/>
    <p:sldId id="272" r:id="rId4"/>
    <p:sldId id="273" r:id="rId5"/>
    <p:sldId id="274" r:id="rId6"/>
    <p:sldId id="269" r:id="rId7"/>
    <p:sldId id="275" r:id="rId8"/>
    <p:sldId id="276" r:id="rId9"/>
    <p:sldId id="277" r:id="rId10"/>
    <p:sldId id="278" r:id="rId11"/>
    <p:sldId id="287" r:id="rId12"/>
    <p:sldId id="279" r:id="rId13"/>
    <p:sldId id="270" r:id="rId14"/>
    <p:sldId id="281" r:id="rId15"/>
    <p:sldId id="282" r:id="rId16"/>
    <p:sldId id="280" r:id="rId17"/>
    <p:sldId id="283" r:id="rId18"/>
    <p:sldId id="284" r:id="rId19"/>
    <p:sldId id="285" r:id="rId20"/>
    <p:sldId id="286" r:id="rId21"/>
  </p:sldIdLst>
  <p:sldSz cx="18288000" cy="10287000"/>
  <p:notesSz cx="6858000" cy="9144000"/>
  <p:embeddedFontLst>
    <p:embeddedFont>
      <p:font typeface="Assistant" pitchFamily="2" charset="-79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Tenor Sans" panose="020B0604020202020204" charset="-18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762536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2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2366A2FC-EDE0-9DB1-2DB9-1A05606084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73DD250-4B46-4934-C0D9-A71AFC711D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4C027-256F-441B-B593-476CAA8560F0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AB9603D-D274-2474-2407-C24D8AC6C7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D1D3D3-9680-CE36-6A8F-1F68003EED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64BF1-DBC9-4E5D-92CA-5ACC3007D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16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81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85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0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859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268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011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883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325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39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94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683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15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454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490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524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949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154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990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0" y="0"/>
            <a:ext cx="18280075" cy="3126283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716675" y="40986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0" y="0"/>
            <a:ext cx="18280075" cy="10330159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9004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2"/>
          </p:nvPr>
        </p:nvSpPr>
        <p:spPr>
          <a:xfrm>
            <a:off x="66653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2522450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 rot="-5400000">
            <a:off x="3123221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6"/>
          <p:cNvCxnSpPr/>
          <p:nvPr/>
        </p:nvCxnSpPr>
        <p:spPr>
          <a:xfrm rot="-5400000">
            <a:off x="8946460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-304050" y="5575575"/>
            <a:ext cx="18592045" cy="4711422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096250" y="2865250"/>
            <a:ext cx="84312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-7249675" y="-36300"/>
            <a:ext cx="13866600" cy="10399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6335797" y="5495283"/>
            <a:ext cx="3086608" cy="259388"/>
          </a:xfrm>
          <a:custGeom>
            <a:avLst/>
            <a:gdLst/>
            <a:ahLst/>
            <a:cxnLst/>
            <a:rect l="l" t="t" r="r" b="b"/>
            <a:pathLst>
              <a:path w="812800" h="68305" extrusionOk="0">
                <a:moveTo>
                  <a:pt x="0" y="0"/>
                </a:moveTo>
                <a:lnTo>
                  <a:pt x="812800" y="0"/>
                </a:lnTo>
                <a:lnTo>
                  <a:pt x="812800" y="68305"/>
                </a:lnTo>
                <a:lnTo>
                  <a:pt x="0" y="6830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471950" y="595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34848" y="0"/>
            <a:ext cx="18314908" cy="10282543"/>
          </a:xfrm>
          <a:custGeom>
            <a:avLst/>
            <a:gdLst/>
            <a:ahLst/>
            <a:cxnLst/>
            <a:rect l="l" t="t" r="r" b="b"/>
            <a:pathLst>
              <a:path w="8988912" h="5046647" extrusionOk="0">
                <a:moveTo>
                  <a:pt x="0" y="0"/>
                </a:moveTo>
                <a:lnTo>
                  <a:pt x="8988912" y="0"/>
                </a:lnTo>
                <a:lnTo>
                  <a:pt x="8988912" y="5046647"/>
                </a:lnTo>
                <a:lnTo>
                  <a:pt x="0" y="504664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463000" y="4304700"/>
            <a:ext cx="9464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77100" y="275242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-9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-911324" y="1969975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43275" y="19699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12503216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0115051" y="1908550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/>
          <p:nvPr/>
        </p:nvSpPr>
        <p:spPr>
          <a:xfrm>
            <a:off x="789072" y="5612758"/>
            <a:ext cx="9974316" cy="106960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1163750" y="6033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82150" y="3078925"/>
            <a:ext cx="89169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18400" y="48973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>
            <a:off x="0" y="8752422"/>
            <a:ext cx="18288000" cy="1534578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770" y="8995472"/>
            <a:ext cx="3266793" cy="118484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760303" y="9271393"/>
            <a:ext cx="12019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14" name="Google Shape;63;p11">
            <a:extLst>
              <a:ext uri="{FF2B5EF4-FFF2-40B4-BE49-F238E27FC236}">
                <a16:creationId xmlns:a16="http://schemas.microsoft.com/office/drawing/2014/main" id="{BFA7C06A-A108-73D7-A4BE-5274C9085C97}"/>
              </a:ext>
            </a:extLst>
          </p:cNvPr>
          <p:cNvSpPr txBox="1">
            <a:spLocks/>
          </p:cNvSpPr>
          <p:nvPr/>
        </p:nvSpPr>
        <p:spPr>
          <a:xfrm>
            <a:off x="1270819" y="746325"/>
            <a:ext cx="16188506" cy="1922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 dirty="0">
                <a:solidFill>
                  <a:srgbClr val="762536"/>
                </a:solidFill>
                <a:latin typeface="+mj-lt"/>
              </a:rPr>
              <a:t>The Fractal Structure of </a:t>
            </a:r>
            <a:r>
              <a:rPr lang="en-US" sz="8800" dirty="0" err="1">
                <a:solidFill>
                  <a:srgbClr val="762536"/>
                </a:solidFill>
                <a:latin typeface="+mj-lt"/>
              </a:rPr>
              <a:t>Treelines</a:t>
            </a:r>
            <a:r>
              <a:rPr lang="en-US" sz="8800" dirty="0">
                <a:solidFill>
                  <a:srgbClr val="762536"/>
                </a:solidFill>
                <a:latin typeface="+mj-lt"/>
              </a:rPr>
              <a:t> on High Mountains</a:t>
            </a:r>
          </a:p>
        </p:txBody>
      </p:sp>
      <p:sp>
        <p:nvSpPr>
          <p:cNvPr id="15" name="Google Shape;63;p11">
            <a:extLst>
              <a:ext uri="{FF2B5EF4-FFF2-40B4-BE49-F238E27FC236}">
                <a16:creationId xmlns:a16="http://schemas.microsoft.com/office/drawing/2014/main" id="{D6FC7A41-24D7-6254-AC03-F4B3D4D7F203}"/>
              </a:ext>
            </a:extLst>
          </p:cNvPr>
          <p:cNvSpPr txBox="1">
            <a:spLocks/>
          </p:cNvSpPr>
          <p:nvPr/>
        </p:nvSpPr>
        <p:spPr>
          <a:xfrm>
            <a:off x="1403216" y="3599858"/>
            <a:ext cx="11712709" cy="104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 b="0" i="0" u="none" strike="noStrike" cap="none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+mj-lt"/>
              </a:rPr>
              <a:t>Individual Project Laboratory 2</a:t>
            </a:r>
            <a:endParaRPr lang="hu-HU" sz="5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Google Shape;62;p11">
            <a:extLst>
              <a:ext uri="{FF2B5EF4-FFF2-40B4-BE49-F238E27FC236}">
                <a16:creationId xmlns:a16="http://schemas.microsoft.com/office/drawing/2014/main" id="{C92FB515-72FA-DD4B-45DD-94DCEA6F5EB6}"/>
              </a:ext>
            </a:extLst>
          </p:cNvPr>
          <p:cNvSpPr txBox="1">
            <a:spLocks/>
          </p:cNvSpPr>
          <p:nvPr/>
        </p:nvSpPr>
        <p:spPr>
          <a:xfrm>
            <a:off x="1403216" y="5142326"/>
            <a:ext cx="11198359" cy="31118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360"/>
              </a:spcBef>
            </a:pPr>
            <a:r>
              <a:rPr lang="hu-HU" sz="3200" dirty="0">
                <a:latin typeface="+mj-lt"/>
              </a:rPr>
              <a:t>Bálint Kovács, Kristóf </a:t>
            </a:r>
            <a:r>
              <a:rPr lang="hu-HU" sz="3200" dirty="0" err="1">
                <a:latin typeface="+mj-lt"/>
              </a:rPr>
              <a:t>Kássa</a:t>
            </a:r>
            <a:r>
              <a:rPr lang="hu-HU" sz="3200" dirty="0">
                <a:latin typeface="+mj-lt"/>
              </a:rPr>
              <a:t>, Muhammad </a:t>
            </a:r>
            <a:r>
              <a:rPr lang="hu-HU" sz="3200" dirty="0" err="1">
                <a:latin typeface="+mj-lt"/>
              </a:rPr>
              <a:t>Najeed</a:t>
            </a:r>
            <a:endParaRPr lang="hu-HU" sz="3200" dirty="0">
              <a:latin typeface="+mj-lt"/>
            </a:endParaRPr>
          </a:p>
          <a:p>
            <a:pPr>
              <a:spcBef>
                <a:spcPts val="360"/>
              </a:spcBef>
            </a:pPr>
            <a:r>
              <a:rPr lang="hu-HU" sz="2000" dirty="0">
                <a:latin typeface="+mj-lt"/>
              </a:rPr>
              <a:t>Master</a:t>
            </a:r>
            <a:r>
              <a:rPr lang="en-US" sz="2000" dirty="0">
                <a:latin typeface="+mj-lt"/>
              </a:rPr>
              <a:t>’s students, Institute of Mathematics</a:t>
            </a:r>
          </a:p>
          <a:p>
            <a:pPr>
              <a:spcBef>
                <a:spcPts val="360"/>
              </a:spcBef>
            </a:pPr>
            <a:endParaRPr lang="en-US" sz="2400" dirty="0">
              <a:latin typeface="+mj-lt"/>
            </a:endParaRPr>
          </a:p>
          <a:p>
            <a:pPr>
              <a:spcBef>
                <a:spcPts val="360"/>
              </a:spcBef>
            </a:pPr>
            <a:r>
              <a:rPr lang="en-US" sz="2800" dirty="0">
                <a:latin typeface="+mj-lt"/>
              </a:rPr>
              <a:t>Advisor: Dr. </a:t>
            </a:r>
            <a:r>
              <a:rPr lang="hu-HU" sz="2800" dirty="0">
                <a:latin typeface="+mj-lt"/>
              </a:rPr>
              <a:t>Beáta </a:t>
            </a:r>
            <a:r>
              <a:rPr lang="hu-HU" sz="2800" dirty="0" err="1">
                <a:latin typeface="+mj-lt"/>
              </a:rPr>
              <a:t>Oborny</a:t>
            </a:r>
            <a:br>
              <a:rPr lang="hu-HU" sz="2800" dirty="0">
                <a:latin typeface="+mj-lt"/>
              </a:rPr>
            </a:br>
            <a:r>
              <a:rPr lang="hu-HU" sz="2800" dirty="0">
                <a:latin typeface="+mj-lt"/>
              </a:rPr>
              <a:t>	     </a:t>
            </a:r>
            <a:r>
              <a:rPr lang="hu-HU" sz="2000" dirty="0" err="1">
                <a:latin typeface="+mj-lt"/>
              </a:rPr>
              <a:t>Associate</a:t>
            </a:r>
            <a:r>
              <a:rPr lang="hu-HU" sz="2000" dirty="0">
                <a:latin typeface="+mj-lt"/>
              </a:rPr>
              <a:t> Professor, </a:t>
            </a:r>
            <a:br>
              <a:rPr lang="hu-HU" sz="2000" dirty="0">
                <a:latin typeface="+mj-lt"/>
              </a:rPr>
            </a:br>
            <a:r>
              <a:rPr lang="hu-HU" sz="2000" dirty="0">
                <a:latin typeface="+mj-lt"/>
              </a:rPr>
              <a:t>	       </a:t>
            </a:r>
            <a:r>
              <a:rPr lang="hu-HU" sz="2000" dirty="0" err="1">
                <a:latin typeface="+mj-lt"/>
              </a:rPr>
              <a:t>Department</a:t>
            </a:r>
            <a:r>
              <a:rPr lang="hu-HU" sz="2000" dirty="0">
                <a:latin typeface="+mj-lt"/>
              </a:rPr>
              <a:t> of </a:t>
            </a:r>
            <a:r>
              <a:rPr lang="hu-HU" sz="2000" dirty="0" err="1">
                <a:latin typeface="+mj-lt"/>
              </a:rPr>
              <a:t>Plant</a:t>
            </a:r>
            <a:r>
              <a:rPr lang="hu-HU" sz="2000" dirty="0">
                <a:latin typeface="+mj-lt"/>
              </a:rPr>
              <a:t> </a:t>
            </a:r>
            <a:r>
              <a:rPr lang="hu-HU" sz="2000" dirty="0" err="1">
                <a:latin typeface="+mj-lt"/>
              </a:rPr>
              <a:t>Systematics</a:t>
            </a:r>
            <a:r>
              <a:rPr lang="hu-HU" sz="2000" dirty="0">
                <a:latin typeface="+mj-lt"/>
              </a:rPr>
              <a:t>, </a:t>
            </a:r>
            <a:r>
              <a:rPr lang="hu-HU" sz="2000" dirty="0" err="1">
                <a:latin typeface="+mj-lt"/>
              </a:rPr>
              <a:t>Ecology</a:t>
            </a:r>
            <a:r>
              <a:rPr lang="hu-HU" sz="2000" dirty="0">
                <a:latin typeface="+mj-lt"/>
              </a:rPr>
              <a:t> and </a:t>
            </a:r>
            <a:r>
              <a:rPr lang="hu-HU" sz="2000" dirty="0" err="1">
                <a:latin typeface="+mj-lt"/>
              </a:rPr>
              <a:t>Theoretical</a:t>
            </a:r>
            <a:r>
              <a:rPr lang="hu-HU" sz="2000" dirty="0">
                <a:latin typeface="+mj-lt"/>
              </a:rPr>
              <a:t> </a:t>
            </a:r>
            <a:r>
              <a:rPr lang="hu-HU" sz="2000" dirty="0" err="1">
                <a:latin typeface="+mj-lt"/>
              </a:rPr>
              <a:t>Biology</a:t>
            </a:r>
            <a:r>
              <a:rPr lang="hu-HU" sz="2000" dirty="0">
                <a:latin typeface="+mj-lt"/>
              </a:rPr>
              <a:t>, </a:t>
            </a:r>
          </a:p>
          <a:p>
            <a:pPr>
              <a:spcBef>
                <a:spcPts val="360"/>
              </a:spcBef>
            </a:pPr>
            <a:r>
              <a:rPr lang="hu-HU" sz="2000" dirty="0">
                <a:latin typeface="+mj-lt"/>
              </a:rPr>
              <a:t>	       Eötvös Loránd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94795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group of graphs showing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4E4DD27C-8890-5338-E293-68FD43E11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644" y="0"/>
            <a:ext cx="15438899" cy="10421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3" name="Google Shape;93;p13"/>
              <p:cNvSpPr txBox="1"/>
              <p:nvPr/>
            </p:nvSpPr>
            <p:spPr>
              <a:xfrm>
                <a:off x="-2677771" y="89196"/>
                <a:ext cx="9782400" cy="812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762536"/>
                          </a:solidFill>
                          <a:latin typeface="Cambria Math" panose="02040503050406030204" pitchFamily="18" charset="0"/>
                          <a:sym typeface="Tenor Sans"/>
                        </a:rPr>
                        <m:t>𝑛</m:t>
                      </m:r>
                      <m:r>
                        <a:rPr lang="en-US" sz="4400" b="0" i="1" dirty="0" smtClean="0">
                          <a:solidFill>
                            <a:srgbClr val="762536"/>
                          </a:solidFill>
                          <a:latin typeface="Cambria Math" panose="02040503050406030204" pitchFamily="18" charset="0"/>
                          <a:sym typeface="Tenor Sans"/>
                        </a:rPr>
                        <m:t>=1024=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  <m:t>2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US" sz="800" dirty="0">
                  <a:solidFill>
                    <a:srgbClr val="76253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3" name="Google Shape;93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7771" y="89196"/>
                <a:ext cx="9782400" cy="812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42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94795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4A823-513D-5B86-DFEC-26C4B66A4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59" y="0"/>
            <a:ext cx="13948874" cy="9258300"/>
          </a:xfrm>
          <a:prstGeom prst="rect">
            <a:avLst/>
          </a:prstGeom>
        </p:spPr>
      </p:pic>
      <p:sp>
        <p:nvSpPr>
          <p:cNvPr id="8" name="Google Shape;93;p13">
            <a:extLst>
              <a:ext uri="{FF2B5EF4-FFF2-40B4-BE49-F238E27FC236}">
                <a16:creationId xmlns:a16="http://schemas.microsoft.com/office/drawing/2014/main" id="{006EB81C-2DF2-6B32-259A-F4F12C2A95B2}"/>
              </a:ext>
            </a:extLst>
          </p:cNvPr>
          <p:cNvSpPr txBox="1"/>
          <p:nvPr/>
        </p:nvSpPr>
        <p:spPr>
          <a:xfrm>
            <a:off x="122339" y="44287"/>
            <a:ext cx="18043322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762536"/>
                </a:solidFill>
                <a:latin typeface="+mj-lt"/>
                <a:sym typeface="Tenor Sans"/>
              </a:rPr>
              <a:t>Convergence</a:t>
            </a:r>
            <a:endParaRPr lang="en-US" dirty="0">
              <a:solidFill>
                <a:srgbClr val="7625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255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128795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3;p13">
                <a:extLst>
                  <a:ext uri="{FF2B5EF4-FFF2-40B4-BE49-F238E27FC236}">
                    <a16:creationId xmlns:a16="http://schemas.microsoft.com/office/drawing/2014/main" id="{36CE00FE-294D-9DEE-B680-2D17E823C7D7}"/>
                  </a:ext>
                </a:extLst>
              </p:cNvPr>
              <p:cNvSpPr txBox="1"/>
              <p:nvPr/>
            </p:nvSpPr>
            <p:spPr>
              <a:xfrm>
                <a:off x="375307" y="0"/>
                <a:ext cx="18043322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500" dirty="0">
                    <a:solidFill>
                      <a:srgbClr val="762536"/>
                    </a:solidFill>
                    <a:latin typeface="+mj-lt"/>
                    <a:sym typeface="Tenor Sans"/>
                  </a:rPr>
                  <a:t>Initial Distribution Analysis for </a:t>
                </a:r>
                <a14:m>
                  <m:oMath xmlns:m="http://schemas.openxmlformats.org/officeDocument/2006/math">
                    <m:r>
                      <a:rPr lang="en-US" sz="7500" b="0" i="1" smtClean="0">
                        <a:solidFill>
                          <a:srgbClr val="762536"/>
                        </a:solidFill>
                        <a:latin typeface="Cambria Math" panose="02040503050406030204" pitchFamily="18" charset="0"/>
                        <a:sym typeface="Tenor Sans"/>
                      </a:rPr>
                      <m:t>𝑛</m:t>
                    </m:r>
                    <m:r>
                      <a:rPr lang="en-US" sz="7500" b="0" i="1" smtClean="0">
                        <a:solidFill>
                          <a:srgbClr val="762536"/>
                        </a:solidFill>
                        <a:latin typeface="Cambria Math" panose="02040503050406030204" pitchFamily="18" charset="0"/>
                        <a:sym typeface="Tenor Sans"/>
                      </a:rPr>
                      <m:t>=1024</m:t>
                    </m:r>
                  </m:oMath>
                </a14:m>
                <a:r>
                  <a:rPr lang="en-US" sz="7500" dirty="0">
                    <a:solidFill>
                      <a:srgbClr val="762536"/>
                    </a:solidFill>
                    <a:latin typeface="+mj-lt"/>
                    <a:sym typeface="Tenor Sans"/>
                  </a:rPr>
                  <a:t> </a:t>
                </a:r>
                <a:endParaRPr lang="en-US" dirty="0">
                  <a:solidFill>
                    <a:srgbClr val="76253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Google Shape;93;p13">
                <a:extLst>
                  <a:ext uri="{FF2B5EF4-FFF2-40B4-BE49-F238E27FC236}">
                    <a16:creationId xmlns:a16="http://schemas.microsoft.com/office/drawing/2014/main" id="{36CE00FE-294D-9DEE-B680-2D17E823C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" y="0"/>
                <a:ext cx="18043322" cy="1384995"/>
              </a:xfrm>
              <a:prstGeom prst="rect">
                <a:avLst/>
              </a:prstGeom>
              <a:blipFill>
                <a:blip r:embed="rId4"/>
                <a:stretch>
                  <a:fillRect l="-3177" t="-13216" b="-31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5407DE-2ACA-61AE-BC7A-74518C5AF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428" y="1737582"/>
            <a:ext cx="10972800" cy="7406640"/>
          </a:xfrm>
          <a:prstGeom prst="rect">
            <a:avLst/>
          </a:prstGeom>
        </p:spPr>
      </p:pic>
      <p:sp>
        <p:nvSpPr>
          <p:cNvPr id="9" name="Google Shape;94;p13">
            <a:extLst>
              <a:ext uri="{FF2B5EF4-FFF2-40B4-BE49-F238E27FC236}">
                <a16:creationId xmlns:a16="http://schemas.microsoft.com/office/drawing/2014/main" id="{6760C2B2-659D-78AA-250B-B80157E6DF31}"/>
              </a:ext>
            </a:extLst>
          </p:cNvPr>
          <p:cNvSpPr txBox="1"/>
          <p:nvPr/>
        </p:nvSpPr>
        <p:spPr>
          <a:xfrm>
            <a:off x="483614" y="2100005"/>
            <a:ext cx="5911493" cy="797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Histograms of individual simulation data for each method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Shapiro-Wilk normality test at significance 0.01: 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Assuming normality, one sample t-test accepts that the true population mean is 1.75 in case of the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Equipaced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 Polygon Method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>
              <a:lnSpc>
                <a:spcPct val="120000"/>
              </a:lnSpc>
              <a:buClr>
                <a:srgbClr val="762536"/>
              </a:buClr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DE3617BE-3F81-53BA-F271-96663ED301E7}"/>
              </a:ext>
            </a:extLst>
          </p:cNvPr>
          <p:cNvSpPr txBox="1"/>
          <p:nvPr/>
        </p:nvSpPr>
        <p:spPr>
          <a:xfrm>
            <a:off x="1563599" y="3889707"/>
            <a:ext cx="5185544" cy="39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rejects normality for the Correlation Method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fails to reject normality for the other methods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>
              <a:lnSpc>
                <a:spcPct val="120000"/>
              </a:lnSpc>
              <a:buClr>
                <a:srgbClr val="762536"/>
              </a:buClr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876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375307" y="139169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MAP Locations</a:t>
            </a:r>
            <a:endParaRPr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1278705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0C7A61CB-ECE3-69B3-2274-4C7ABB6AFD83}"/>
              </a:ext>
            </a:extLst>
          </p:cNvPr>
          <p:cNvSpPr txBox="1"/>
          <p:nvPr/>
        </p:nvSpPr>
        <p:spPr>
          <a:xfrm>
            <a:off x="375307" y="1736004"/>
            <a:ext cx="16696739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Mt </a:t>
            </a:r>
            <a:r>
              <a:rPr lang="en-US" sz="4000" b="1" dirty="0" err="1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Bauerman</a:t>
            </a:r>
            <a:r>
              <a:rPr lang="en-US" sz="4000" b="1" dirty="0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, Glacier National Park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+mj-lt"/>
            </a:endParaRPr>
          </a:p>
        </p:txBody>
      </p:sp>
      <p:pic>
        <p:nvPicPr>
          <p:cNvPr id="6" name="Picture 5" descr="A close up of a person's body&#10;&#10;Description automatically generated">
            <a:extLst>
              <a:ext uri="{FF2B5EF4-FFF2-40B4-BE49-F238E27FC236}">
                <a16:creationId xmlns:a16="http://schemas.microsoft.com/office/drawing/2014/main" id="{CE7A0A6D-5B01-B73F-EFB6-60A47147C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6" y="2507166"/>
            <a:ext cx="7115739" cy="3055708"/>
          </a:xfrm>
          <a:prstGeom prst="rect">
            <a:avLst/>
          </a:prstGeom>
        </p:spPr>
      </p:pic>
      <p:pic>
        <p:nvPicPr>
          <p:cNvPr id="7" name="Picture 6" descr="A close up of a person's beard&#10;&#10;Description automatically generated">
            <a:extLst>
              <a:ext uri="{FF2B5EF4-FFF2-40B4-BE49-F238E27FC236}">
                <a16:creationId xmlns:a16="http://schemas.microsoft.com/office/drawing/2014/main" id="{2B5F0507-2D92-7BEF-BD87-948B2336D8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29" y="5731421"/>
            <a:ext cx="10193047" cy="33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375307" y="139169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MAP Locations</a:t>
            </a:r>
            <a:endParaRPr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1278705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0C7A61CB-ECE3-69B3-2274-4C7ABB6AFD83}"/>
              </a:ext>
            </a:extLst>
          </p:cNvPr>
          <p:cNvSpPr txBox="1"/>
          <p:nvPr/>
        </p:nvSpPr>
        <p:spPr>
          <a:xfrm>
            <a:off x="375307" y="1736004"/>
            <a:ext cx="16696739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Wilbur Creek, Glacier National Park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+mj-lt"/>
            </a:endParaRPr>
          </a:p>
        </p:txBody>
      </p:sp>
      <p:pic>
        <p:nvPicPr>
          <p:cNvPr id="8" name="Picture 7" descr="A aerial view of a forest&#10;&#10;Description automatically generated">
            <a:extLst>
              <a:ext uri="{FF2B5EF4-FFF2-40B4-BE49-F238E27FC236}">
                <a16:creationId xmlns:a16="http://schemas.microsoft.com/office/drawing/2014/main" id="{89E09D72-F4BD-62F0-A988-81EE4E27EF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7" y="3593915"/>
            <a:ext cx="7735332" cy="4247055"/>
          </a:xfrm>
          <a:prstGeom prst="rect">
            <a:avLst/>
          </a:prstGeom>
        </p:spPr>
      </p:pic>
      <p:pic>
        <p:nvPicPr>
          <p:cNvPr id="9" name="Picture 8" descr="A green and brown vegetation&#10;&#10;Description automatically generated with medium confidence">
            <a:extLst>
              <a:ext uri="{FF2B5EF4-FFF2-40B4-BE49-F238E27FC236}">
                <a16:creationId xmlns:a16="http://schemas.microsoft.com/office/drawing/2014/main" id="{C1957A77-7F44-1FF8-C476-0CAFFFB96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811" y="3897784"/>
            <a:ext cx="9434746" cy="37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3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375307" y="139169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MAP Locations</a:t>
            </a:r>
            <a:endParaRPr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1278705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0C7A61CB-ECE3-69B3-2274-4C7ABB6AFD83}"/>
              </a:ext>
            </a:extLst>
          </p:cNvPr>
          <p:cNvSpPr txBox="1"/>
          <p:nvPr/>
        </p:nvSpPr>
        <p:spPr>
          <a:xfrm>
            <a:off x="375307" y="1736004"/>
            <a:ext cx="16696739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Aggtelek</a:t>
            </a:r>
            <a:r>
              <a:rPr lang="en-US" sz="4000" b="1" dirty="0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 Hungary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+mj-lt"/>
            </a:endParaRPr>
          </a:p>
        </p:txBody>
      </p:sp>
      <p:pic>
        <p:nvPicPr>
          <p:cNvPr id="6" name="Picture 5" descr="A aerial view of a forest&#10;&#10;Description automatically generated">
            <a:extLst>
              <a:ext uri="{FF2B5EF4-FFF2-40B4-BE49-F238E27FC236}">
                <a16:creationId xmlns:a16="http://schemas.microsoft.com/office/drawing/2014/main" id="{B1A05B43-808E-51FD-D092-1E57A85958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7" y="2860714"/>
            <a:ext cx="8455990" cy="4577577"/>
          </a:xfrm>
          <a:prstGeom prst="rect">
            <a:avLst/>
          </a:prstGeom>
        </p:spPr>
      </p:pic>
      <p:pic>
        <p:nvPicPr>
          <p:cNvPr id="7" name="Picture 6" descr="A aerial view of a green field&#10;&#10;Description automatically generated">
            <a:extLst>
              <a:ext uri="{FF2B5EF4-FFF2-40B4-BE49-F238E27FC236}">
                <a16:creationId xmlns:a16="http://schemas.microsoft.com/office/drawing/2014/main" id="{DE53B652-57DF-BA0E-9063-308F572DC8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42480" y="-1891734"/>
            <a:ext cx="3259027" cy="8455989"/>
          </a:xfrm>
          <a:prstGeom prst="rect">
            <a:avLst/>
          </a:prstGeom>
        </p:spPr>
      </p:pic>
      <p:pic>
        <p:nvPicPr>
          <p:cNvPr id="10" name="Picture 9" descr="A aerial view of a forest&#10;&#10;Description automatically generated">
            <a:extLst>
              <a:ext uri="{FF2B5EF4-FFF2-40B4-BE49-F238E27FC236}">
                <a16:creationId xmlns:a16="http://schemas.microsoft.com/office/drawing/2014/main" id="{F0970B87-9AFD-50E3-8231-D962017D51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12696" y="2049410"/>
            <a:ext cx="4118591" cy="84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2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375306" y="376566"/>
            <a:ext cx="1669935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 Binary Image Analysis by QGIS </a:t>
            </a:r>
            <a:endParaRPr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9504" y="2282704"/>
            <a:ext cx="1606105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hu-HU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495227" y="159378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3D2E853B-5982-A251-8ED1-063E830D62C4}"/>
              </a:ext>
            </a:extLst>
          </p:cNvPr>
          <p:cNvSpPr txBox="1"/>
          <p:nvPr/>
        </p:nvSpPr>
        <p:spPr>
          <a:xfrm>
            <a:off x="375306" y="2222974"/>
            <a:ext cx="17569794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3600" b="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Add Raster Layer</a:t>
            </a:r>
          </a:p>
          <a:p>
            <a:pPr marL="457200" indent="-457200">
              <a:lnSpc>
                <a:spcPct val="20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Single Band Pseudocolor</a:t>
            </a:r>
          </a:p>
          <a:p>
            <a:pPr marL="457200" indent="-457200">
              <a:lnSpc>
                <a:spcPct val="20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3600" b="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Choose Color</a:t>
            </a:r>
          </a:p>
          <a:p>
            <a:pPr marL="457200" indent="-457200">
              <a:lnSpc>
                <a:spcPct val="20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Set Min/Max Value</a:t>
            </a:r>
          </a:p>
          <a:p>
            <a:pPr marL="457200" indent="-457200">
              <a:lnSpc>
                <a:spcPct val="20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3600" b="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Ap</a:t>
            </a:r>
            <a:r>
              <a:rPr lang="en-US" sz="36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ply Discrete Interpolation</a:t>
            </a:r>
          </a:p>
          <a:p>
            <a:pPr marL="457200" indent="-457200">
              <a:lnSpc>
                <a:spcPct val="20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3600" b="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Define Color Classes</a:t>
            </a:r>
          </a:p>
        </p:txBody>
      </p:sp>
    </p:spTree>
    <p:extLst>
      <p:ext uri="{BB962C8B-B14F-4D97-AF65-F5344CB8AC3E}">
        <p14:creationId xmlns:p14="http://schemas.microsoft.com/office/powerpoint/2010/main" val="1807328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375307" y="0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Result</a:t>
            </a:r>
            <a:endParaRPr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1278705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0C7A61CB-ECE3-69B3-2274-4C7ABB6AFD83}"/>
              </a:ext>
            </a:extLst>
          </p:cNvPr>
          <p:cNvSpPr txBox="1"/>
          <p:nvPr/>
        </p:nvSpPr>
        <p:spPr>
          <a:xfrm>
            <a:off x="375307" y="1736004"/>
            <a:ext cx="16696739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Mt </a:t>
            </a:r>
            <a:r>
              <a:rPr lang="en-US" sz="4000" b="1" dirty="0" err="1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Bauerman</a:t>
            </a:r>
            <a:r>
              <a:rPr lang="en-US" sz="4000" b="1" dirty="0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, Glacier National Park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+mj-lt"/>
            </a:endParaRPr>
          </a:p>
        </p:txBody>
      </p:sp>
      <p:pic>
        <p:nvPicPr>
          <p:cNvPr id="8" name="Picture 7" descr="A black and white speckled background&#10;&#10;Description automatically generated">
            <a:extLst>
              <a:ext uri="{FF2B5EF4-FFF2-40B4-BE49-F238E27FC236}">
                <a16:creationId xmlns:a16="http://schemas.microsoft.com/office/drawing/2014/main" id="{1FE7E7DD-7B8E-418B-0224-C79B375E88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77" y="2892954"/>
            <a:ext cx="14187645" cy="50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375307" y="139169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Result</a:t>
            </a:r>
            <a:endParaRPr lang="en-US"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1278705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0C7A61CB-ECE3-69B3-2274-4C7ABB6AFD83}"/>
              </a:ext>
            </a:extLst>
          </p:cNvPr>
          <p:cNvSpPr txBox="1"/>
          <p:nvPr/>
        </p:nvSpPr>
        <p:spPr>
          <a:xfrm>
            <a:off x="375307" y="1736004"/>
            <a:ext cx="16696739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Wilbur Creek, Glacier National Park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+mj-lt"/>
            </a:endParaRPr>
          </a:p>
        </p:txBody>
      </p:sp>
      <p:pic>
        <p:nvPicPr>
          <p:cNvPr id="6" name="Picture 5" descr="A black and white speckled background&#10;&#10;Description automatically generated">
            <a:extLst>
              <a:ext uri="{FF2B5EF4-FFF2-40B4-BE49-F238E27FC236}">
                <a16:creationId xmlns:a16="http://schemas.microsoft.com/office/drawing/2014/main" id="{A1EF5FE1-7A8A-81FE-683E-111961CE7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179" y="2731400"/>
            <a:ext cx="13355641" cy="53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8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375307" y="139169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Result</a:t>
            </a:r>
            <a:endParaRPr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1278705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0C7A61CB-ECE3-69B3-2274-4C7ABB6AFD83}"/>
              </a:ext>
            </a:extLst>
          </p:cNvPr>
          <p:cNvSpPr txBox="1"/>
          <p:nvPr/>
        </p:nvSpPr>
        <p:spPr>
          <a:xfrm>
            <a:off x="375307" y="1736004"/>
            <a:ext cx="16696739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Aggtelek</a:t>
            </a:r>
            <a:r>
              <a:rPr lang="en-US" sz="4000" b="1" dirty="0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 Hungary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+mj-lt"/>
            </a:endParaRPr>
          </a:p>
        </p:txBody>
      </p:sp>
      <p:pic>
        <p:nvPicPr>
          <p:cNvPr id="8" name="Picture 7" descr="Black spots on a white background&#10;&#10;Description automatically generated">
            <a:extLst>
              <a:ext uri="{FF2B5EF4-FFF2-40B4-BE49-F238E27FC236}">
                <a16:creationId xmlns:a16="http://schemas.microsoft.com/office/drawing/2014/main" id="{A6DF9BA9-5D72-6D70-BAC5-26A652DE7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3"/>
          <a:stretch/>
        </p:blipFill>
        <p:spPr bwMode="auto">
          <a:xfrm rot="5400000">
            <a:off x="2699252" y="290396"/>
            <a:ext cx="2960219" cy="7608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black and white speckled background&#10;&#10;Description automatically generated">
            <a:extLst>
              <a:ext uri="{FF2B5EF4-FFF2-40B4-BE49-F238E27FC236}">
                <a16:creationId xmlns:a16="http://schemas.microsoft.com/office/drawing/2014/main" id="{274C1973-9FA0-FF5D-BC0B-5A2B65C28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69615" y="2615548"/>
            <a:ext cx="4217786" cy="84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 rot="16200000">
            <a:off x="-3274755" y="1801936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cap="all" spc="120" dirty="0">
                <a:solidFill>
                  <a:srgbClr val="762536"/>
                </a:solidFill>
                <a:latin typeface="+mj-lt"/>
                <a:sym typeface="Tenor Sans"/>
              </a:rPr>
              <a:t>Contents</a:t>
            </a:r>
            <a:endParaRPr lang="en-US" b="1" cap="all" spc="120"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4205378" y="1803849"/>
            <a:ext cx="72062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Introduction</a:t>
            </a:r>
            <a:r>
              <a:rPr lang="hu-HU" sz="3500" dirty="0">
                <a:latin typeface="Assistant"/>
                <a:ea typeface="Assistant"/>
                <a:cs typeface="Assistant"/>
                <a:sym typeface="Assistant"/>
              </a:rPr>
              <a:t>. </a:t>
            </a:r>
            <a:r>
              <a:rPr lang="en-US" sz="3500" dirty="0">
                <a:latin typeface="Assistant"/>
                <a:ea typeface="Assistant"/>
                <a:cs typeface="Assistant"/>
                <a:sym typeface="Assistant"/>
              </a:rPr>
              <a:t>Short</a:t>
            </a:r>
            <a:r>
              <a:rPr lang="hu-HU" sz="3500" dirty="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500" dirty="0">
                <a:latin typeface="Assistant"/>
                <a:ea typeface="Assistant"/>
                <a:cs typeface="Assistant"/>
                <a:sym typeface="Assistant"/>
              </a:rPr>
              <a:t>Software</a:t>
            </a:r>
            <a:r>
              <a:rPr lang="hu-HU" sz="3500" dirty="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500" dirty="0">
                <a:latin typeface="Assistant"/>
                <a:ea typeface="Assistant"/>
                <a:cs typeface="Assistant"/>
                <a:sym typeface="Assistant"/>
              </a:rPr>
              <a:t>Demo</a:t>
            </a:r>
            <a:endParaRPr lang="en-US" dirty="0"/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6" name="Google Shape;96;p13"/>
          <p:cNvSpPr txBox="1"/>
          <p:nvPr/>
        </p:nvSpPr>
        <p:spPr>
          <a:xfrm>
            <a:off x="4186328" y="3393293"/>
            <a:ext cx="96748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Assistant"/>
                <a:cs typeface="Assistant"/>
                <a:sym typeface="Assistant"/>
              </a:rPr>
              <a:t>Fractal Analysis, Mass Simulations </a:t>
            </a:r>
            <a:endParaRPr lang="en-US"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4186328" y="4954472"/>
            <a:ext cx="100957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Assistant"/>
                <a:cs typeface="Assistant"/>
                <a:sym typeface="Assistant"/>
              </a:rPr>
              <a:t>Application to Real Life Data: Satellite Images</a:t>
            </a:r>
            <a:endParaRPr lang="en-US" dirty="0"/>
          </a:p>
        </p:txBody>
      </p:sp>
      <p:sp>
        <p:nvSpPr>
          <p:cNvPr id="99" name="Google Shape;99;p13"/>
          <p:cNvSpPr/>
          <p:nvPr/>
        </p:nvSpPr>
        <p:spPr>
          <a:xfrm>
            <a:off x="3729128" y="2001721"/>
            <a:ext cx="333375" cy="335544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0" name="Google Shape;100;p13"/>
          <p:cNvSpPr/>
          <p:nvPr/>
        </p:nvSpPr>
        <p:spPr>
          <a:xfrm>
            <a:off x="3729128" y="3566893"/>
            <a:ext cx="333428" cy="335600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3"/>
          <p:cNvSpPr/>
          <p:nvPr/>
        </p:nvSpPr>
        <p:spPr>
          <a:xfrm>
            <a:off x="3729128" y="5142820"/>
            <a:ext cx="333375" cy="335544"/>
          </a:xfrm>
          <a:custGeom>
            <a:avLst/>
            <a:gdLst/>
            <a:ahLst/>
            <a:cxnLst/>
            <a:rect l="l" t="t" r="r" b="b"/>
            <a:pathLst>
              <a:path w="87802" h="88374" extrusionOk="0">
                <a:moveTo>
                  <a:pt x="0" y="0"/>
                </a:moveTo>
                <a:lnTo>
                  <a:pt x="87802" y="0"/>
                </a:lnTo>
                <a:lnTo>
                  <a:pt x="8780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13" name="Google Shape;95;p13">
            <a:extLst>
              <a:ext uri="{FF2B5EF4-FFF2-40B4-BE49-F238E27FC236}">
                <a16:creationId xmlns:a16="http://schemas.microsoft.com/office/drawing/2014/main" id="{320FB85E-D3FC-A2BD-65AB-764521A7E402}"/>
              </a:ext>
            </a:extLst>
          </p:cNvPr>
          <p:cNvSpPr/>
          <p:nvPr/>
        </p:nvSpPr>
        <p:spPr>
          <a:xfrm>
            <a:off x="2051833" y="1423066"/>
            <a:ext cx="83777" cy="7950974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0970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0C7A61CB-ECE3-69B3-2274-4C7ABB6AFD83}"/>
              </a:ext>
            </a:extLst>
          </p:cNvPr>
          <p:cNvSpPr txBox="1"/>
          <p:nvPr/>
        </p:nvSpPr>
        <p:spPr>
          <a:xfrm>
            <a:off x="3962568" y="3248281"/>
            <a:ext cx="9964447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dirty="0">
                <a:solidFill>
                  <a:srgbClr val="762536"/>
                </a:solidFill>
                <a:latin typeface="Assistant"/>
                <a:cs typeface="Assistant"/>
                <a:sym typeface="Assistant"/>
              </a:rPr>
              <a:t>Thank You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32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837765" y="510643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Introduction</a:t>
            </a:r>
            <a:endParaRPr lang="en-US"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997307" y="2632043"/>
            <a:ext cx="4200687" cy="561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What is the </a:t>
            </a:r>
            <a:r>
              <a:rPr lang="en-US" sz="3200" dirty="0" err="1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treeline</a:t>
            </a:r>
            <a:r>
              <a:rPr lang="en-US" sz="32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?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What does it tell us?</a:t>
            </a:r>
            <a:br>
              <a:rPr lang="en-US" sz="32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(e.g. the effect of climate change on the tree population – range shifts)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>
              <a:lnSpc>
                <a:spcPct val="120000"/>
              </a:lnSpc>
              <a:buClr>
                <a:srgbClr val="762536"/>
              </a:buClr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495227" y="159378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96343-26A1-6F1D-F2A1-E90BCFD8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185" y="1440090"/>
            <a:ext cx="9925050" cy="6419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784E7-D29B-B7FF-89EC-0EE6EA81F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48" y="5265057"/>
            <a:ext cx="40862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1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837765" y="282111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Modelling</a:t>
            </a:r>
            <a:endParaRPr lang="en-US"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495227" y="159378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A mountain with a mountain range and a mountain range&#10;&#10;Description automatically generated with medium confidence">
            <a:extLst>
              <a:ext uri="{FF2B5EF4-FFF2-40B4-BE49-F238E27FC236}">
                <a16:creationId xmlns:a16="http://schemas.microsoft.com/office/drawing/2014/main" id="{85912DE4-BF82-7B3F-5B05-FF6AF3D9A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65" y="1074057"/>
            <a:ext cx="9214916" cy="6877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E529AB-0EAF-648F-35C5-359BD3E9F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1" y="3236223"/>
            <a:ext cx="6629400" cy="3371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94;p13">
                <a:extLst>
                  <a:ext uri="{FF2B5EF4-FFF2-40B4-BE49-F238E27FC236}">
                    <a16:creationId xmlns:a16="http://schemas.microsoft.com/office/drawing/2014/main" id="{ACC8A1E3-A272-9D6E-09A8-A94394F376F2}"/>
                  </a:ext>
                </a:extLst>
              </p:cNvPr>
              <p:cNvSpPr txBox="1"/>
              <p:nvPr/>
            </p:nvSpPr>
            <p:spPr>
              <a:xfrm>
                <a:off x="375307" y="8177190"/>
                <a:ext cx="17332122" cy="921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Clr>
                    <a:srgbClr val="762536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  <a:t>Theoretical considerations from percolation theory predict that the hull of the largest connected patch of the population is a (stochastic) fractal of dimension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ssistant"/>
                                <a:sym typeface="Assistan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ssistant"/>
                                <a:sym typeface="Assistant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ssistant"/>
                                <a:sym typeface="Assistant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=7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4=1.75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/>
                        <a:sym typeface="Assistant"/>
                      </a:rPr>
                      <m:t>.</m:t>
                    </m:r>
                  </m:oMath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Google Shape;94;p13">
                <a:extLst>
                  <a:ext uri="{FF2B5EF4-FFF2-40B4-BE49-F238E27FC236}">
                    <a16:creationId xmlns:a16="http://schemas.microsoft.com/office/drawing/2014/main" id="{ACC8A1E3-A272-9D6E-09A8-A94394F37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" y="8177190"/>
                <a:ext cx="17332122" cy="921919"/>
              </a:xfrm>
              <a:prstGeom prst="rect">
                <a:avLst/>
              </a:prstGeom>
              <a:blipFill>
                <a:blip r:embed="rId6"/>
                <a:stretch>
                  <a:fillRect l="-1020" t="-12500" b="-95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12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/>
        </p:nvSpPr>
        <p:spPr>
          <a:xfrm>
            <a:off x="837765" y="510643"/>
            <a:ext cx="9782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Software</a:t>
            </a:r>
            <a:endParaRPr lang="en-US" dirty="0">
              <a:solidFill>
                <a:srgbClr val="762536"/>
              </a:solidFill>
              <a:latin typeface="+mj-lt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997307" y="2632043"/>
            <a:ext cx="4200687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Technology used: Python</a:t>
            </a:r>
          </a:p>
          <a:p>
            <a:pPr marL="457200" lvl="7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Implemented: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>
              <a:lnSpc>
                <a:spcPct val="120000"/>
              </a:lnSpc>
              <a:buClr>
                <a:srgbClr val="762536"/>
              </a:buClr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495227" y="159378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3FA983-6D0E-FD20-986F-EEE2F8415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565" y="674570"/>
            <a:ext cx="10985046" cy="7533021"/>
          </a:xfrm>
          <a:prstGeom prst="rect">
            <a:avLst/>
          </a:prstGeom>
        </p:spPr>
      </p:pic>
      <p:sp>
        <p:nvSpPr>
          <p:cNvPr id="11" name="Google Shape;94;p13">
            <a:extLst>
              <a:ext uri="{FF2B5EF4-FFF2-40B4-BE49-F238E27FC236}">
                <a16:creationId xmlns:a16="http://schemas.microsoft.com/office/drawing/2014/main" id="{7F5E1707-168A-E9A7-C473-7828F033F5C2}"/>
              </a:ext>
            </a:extLst>
          </p:cNvPr>
          <p:cNvSpPr txBox="1"/>
          <p:nvPr/>
        </p:nvSpPr>
        <p:spPr>
          <a:xfrm>
            <a:off x="1563599" y="3494451"/>
            <a:ext cx="4200687" cy="487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Simulating populations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Finding the largest percolation cluster (largest connected patch)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Delineating the hull of the largest connected patch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Fractal Analysis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>
              <a:lnSpc>
                <a:spcPct val="120000"/>
              </a:lnSpc>
              <a:buClr>
                <a:srgbClr val="762536"/>
              </a:buClr>
            </a:pPr>
            <a:endParaRPr lang="en-US" sz="3200" dirty="0">
              <a:solidFill>
                <a:schemeClr val="tx1"/>
              </a:solidFill>
              <a:latin typeface="+mj-l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12" name="Google Shape;94;p13">
            <a:extLst>
              <a:ext uri="{FF2B5EF4-FFF2-40B4-BE49-F238E27FC236}">
                <a16:creationId xmlns:a16="http://schemas.microsoft.com/office/drawing/2014/main" id="{1D1981FB-36D6-E4FB-1B21-CA039946DE50}"/>
              </a:ext>
            </a:extLst>
          </p:cNvPr>
          <p:cNvSpPr txBox="1"/>
          <p:nvPr/>
        </p:nvSpPr>
        <p:spPr>
          <a:xfrm>
            <a:off x="2314340" y="6596839"/>
            <a:ext cx="420068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Box Counting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Correlation Dimension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Ruler Method</a:t>
            </a:r>
          </a:p>
          <a:p>
            <a:pPr marL="457200" indent="-457200">
              <a:lnSpc>
                <a:spcPct val="120000"/>
              </a:lnSpc>
              <a:buClr>
                <a:srgbClr val="762536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Equipaced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ssistant"/>
                <a:sym typeface="Assistant"/>
              </a:rPr>
              <a:t> Polygon Method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562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/>
          <p:nvPr/>
        </p:nvSpPr>
        <p:spPr>
          <a:xfrm>
            <a:off x="0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9" name="Google Shape;309;p24"/>
          <p:cNvSpPr txBox="1"/>
          <p:nvPr/>
        </p:nvSpPr>
        <p:spPr>
          <a:xfrm>
            <a:off x="6713008" y="376237"/>
            <a:ext cx="86715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762536"/>
                </a:solidFill>
                <a:latin typeface="+mj-lt"/>
                <a:sym typeface="Tenor Sans"/>
              </a:rPr>
              <a:t>Mass Simulations</a:t>
            </a:r>
            <a:endParaRPr lang="en-US" dirty="0">
              <a:solidFill>
                <a:srgbClr val="762536"/>
              </a:solidFill>
              <a:latin typeface="+mj-lt"/>
            </a:endParaRPr>
          </a:p>
        </p:txBody>
      </p:sp>
      <p:pic>
        <p:nvPicPr>
          <p:cNvPr id="1026" name="Picture 2" descr="An Introduction to Statistical Sampling - DataScienceCentral.com">
            <a:extLst>
              <a:ext uri="{FF2B5EF4-FFF2-40B4-BE49-F238E27FC236}">
                <a16:creationId xmlns:a16="http://schemas.microsoft.com/office/drawing/2014/main" id="{36493FA3-B00F-6CF1-C077-87E1DE04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8722" y="2222974"/>
            <a:ext cx="9482137" cy="583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4;p13">
                <a:extLst>
                  <a:ext uri="{FF2B5EF4-FFF2-40B4-BE49-F238E27FC236}">
                    <a16:creationId xmlns:a16="http://schemas.microsoft.com/office/drawing/2014/main" id="{FDC99451-9C2E-FFDC-2614-402252049BA7}"/>
                  </a:ext>
                </a:extLst>
              </p:cNvPr>
              <p:cNvSpPr txBox="1"/>
              <p:nvPr/>
            </p:nvSpPr>
            <p:spPr>
              <a:xfrm>
                <a:off x="8601076" y="2222974"/>
                <a:ext cx="9344024" cy="78298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Clr>
                    <a:srgbClr val="762536"/>
                  </a:buClr>
                  <a:buFont typeface="Wingdings" panose="05000000000000000000" pitchFamily="2" charset="2"/>
                  <a:buChar char="§"/>
                </a:pPr>
                <a:r>
                  <a:rPr lang="en-US" sz="440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  <a:t>Lattice</a:t>
                </a:r>
                <a:r>
                  <a:rPr lang="hu-HU" sz="440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  <a:t> </a:t>
                </a:r>
                <a:r>
                  <a:rPr lang="en-US" sz="440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  <a:t>sizes</a:t>
                </a:r>
                <a:r>
                  <a:rPr lang="en-US" sz="360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  <a:t>:</a:t>
                </a:r>
                <a:br>
                  <a:rPr lang="en-US" sz="360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</a:b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/>
                        <a:sym typeface="Assistant"/>
                      </a:rPr>
                      <m:t>𝑛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/>
                        <a:sym typeface="Assistant"/>
                      </a:rPr>
                      <m:t>=128=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7</m:t>
                        </m:r>
                      </m:sup>
                    </m:sSup>
                  </m:oMath>
                </a14:m>
                <a:br>
                  <a:rPr lang="en-US" sz="4000" b="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</a:b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/>
                        <a:sym typeface="Assistant"/>
                      </a:rPr>
                      <m:t>𝑛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/>
                        <a:sym typeface="Assistant"/>
                      </a:rPr>
                      <m:t>=256=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8</m:t>
                        </m:r>
                      </m:sup>
                    </m:sSup>
                  </m:oMath>
                </a14:m>
                <a:br>
                  <a:rPr lang="en-US" sz="4000" b="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</a:b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/>
                        <a:sym typeface="Assistant"/>
                      </a:rPr>
                      <m:t>𝑛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/>
                        <a:sym typeface="Assistant"/>
                      </a:rPr>
                      <m:t>=512=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9</m:t>
                        </m:r>
                      </m:sup>
                    </m:sSup>
                  </m:oMath>
                </a14:m>
                <a:br>
                  <a:rPr lang="en-US" sz="4000" b="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</a:b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/>
                        <a:sym typeface="Assistant"/>
                      </a:rPr>
                      <m:t>𝑛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ssistant"/>
                        <a:sym typeface="Assistant"/>
                      </a:rPr>
                      <m:t>=1024=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ssistant"/>
                            <a:sym typeface="Assistant"/>
                          </a:rPr>
                          <m:t>10</m:t>
                        </m:r>
                      </m:sup>
                    </m:sSup>
                  </m:oMath>
                </a14:m>
                <a:endParaRPr lang="en-US" sz="3600" b="0" dirty="0">
                  <a:solidFill>
                    <a:schemeClr val="tx1"/>
                  </a:solidFill>
                  <a:latin typeface="+mj-lt"/>
                  <a:cs typeface="Assistant"/>
                  <a:sym typeface="Assistant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rgbClr val="762536"/>
                  </a:buClr>
                  <a:buFont typeface="Wingdings" panose="05000000000000000000" pitchFamily="2" charset="2"/>
                  <a:buChar char="§"/>
                </a:pPr>
                <a:r>
                  <a:rPr lang="en-US" sz="440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  <a:t>Sample size (in each case): 100</a:t>
                </a:r>
              </a:p>
              <a:p>
                <a:pPr marL="457200" indent="-457200">
                  <a:lnSpc>
                    <a:spcPct val="120000"/>
                  </a:lnSpc>
                  <a:buClr>
                    <a:srgbClr val="762536"/>
                  </a:buClr>
                  <a:buFont typeface="Wingdings" panose="05000000000000000000" pitchFamily="2" charset="2"/>
                  <a:buChar char="§"/>
                </a:pPr>
                <a:r>
                  <a:rPr lang="en-US" sz="4400" b="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  <a:t>Linear regression on average measurements</a:t>
                </a:r>
              </a:p>
              <a:p>
                <a:pPr marL="457200" indent="-457200">
                  <a:lnSpc>
                    <a:spcPct val="120000"/>
                  </a:lnSpc>
                  <a:buClr>
                    <a:srgbClr val="762536"/>
                  </a:buClr>
                  <a:buFont typeface="Wingdings" panose="05000000000000000000" pitchFamily="2" charset="2"/>
                  <a:buChar char="§"/>
                </a:pPr>
                <a:r>
                  <a:rPr lang="en-US" sz="4400" b="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  <a:t>“Visually” assessing distortion caused by the fin</a:t>
                </a:r>
                <a:r>
                  <a:rPr lang="en-US" sz="4400" dirty="0">
                    <a:solidFill>
                      <a:schemeClr val="tx1"/>
                    </a:solidFill>
                    <a:latin typeface="+mj-lt"/>
                    <a:cs typeface="Assistant"/>
                    <a:sym typeface="Assistant"/>
                  </a:rPr>
                  <a:t>ite size effect</a:t>
                </a:r>
                <a:endParaRPr lang="en-US" sz="4400" b="0" dirty="0">
                  <a:solidFill>
                    <a:schemeClr val="tx1"/>
                  </a:solidFill>
                  <a:latin typeface="+mj-lt"/>
                  <a:cs typeface="Assistant"/>
                  <a:sym typeface="Assistant"/>
                </a:endParaRPr>
              </a:p>
            </p:txBody>
          </p:sp>
        </mc:Choice>
        <mc:Fallback xmlns="">
          <p:sp>
            <p:nvSpPr>
              <p:cNvPr id="2" name="Google Shape;94;p13">
                <a:extLst>
                  <a:ext uri="{FF2B5EF4-FFF2-40B4-BE49-F238E27FC236}">
                    <a16:creationId xmlns:a16="http://schemas.microsoft.com/office/drawing/2014/main" id="{FDC99451-9C2E-FFDC-2614-402252049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076" y="2222974"/>
                <a:ext cx="9344024" cy="7829836"/>
              </a:xfrm>
              <a:prstGeom prst="rect">
                <a:avLst/>
              </a:prstGeom>
              <a:blipFill>
                <a:blip r:embed="rId4"/>
                <a:stretch>
                  <a:fillRect l="-3392" t="-1480" b="-23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" name="Google Shape;93;p13"/>
              <p:cNvSpPr txBox="1"/>
              <p:nvPr/>
            </p:nvSpPr>
            <p:spPr>
              <a:xfrm>
                <a:off x="-3084171" y="86852"/>
                <a:ext cx="9782400" cy="812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762536"/>
                          </a:solidFill>
                          <a:latin typeface="Cambria Math" panose="02040503050406030204" pitchFamily="18" charset="0"/>
                          <a:sym typeface="Tenor Sans"/>
                        </a:rPr>
                        <m:t>𝑛</m:t>
                      </m:r>
                      <m:r>
                        <a:rPr lang="en-US" sz="4400" b="0" i="1" dirty="0" smtClean="0">
                          <a:solidFill>
                            <a:srgbClr val="762536"/>
                          </a:solidFill>
                          <a:latin typeface="Cambria Math" panose="02040503050406030204" pitchFamily="18" charset="0"/>
                          <a:sym typeface="Tenor Sans"/>
                        </a:rPr>
                        <m:t>=128=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  <m:t>2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800" dirty="0">
                  <a:solidFill>
                    <a:srgbClr val="76253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3" name="Google Shape;93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4171" y="86852"/>
                <a:ext cx="9782400" cy="8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94795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62BB4-0D92-DD3F-A1A6-93ABACD68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852" y="86852"/>
            <a:ext cx="15174390" cy="102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" name="Google Shape;93;p13"/>
              <p:cNvSpPr txBox="1"/>
              <p:nvPr/>
            </p:nvSpPr>
            <p:spPr>
              <a:xfrm>
                <a:off x="-3084171" y="86852"/>
                <a:ext cx="9782400" cy="812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762536"/>
                          </a:solidFill>
                          <a:latin typeface="Cambria Math" panose="02040503050406030204" pitchFamily="18" charset="0"/>
                          <a:sym typeface="Tenor Sans"/>
                        </a:rPr>
                        <m:t>𝑛</m:t>
                      </m:r>
                      <m:r>
                        <a:rPr lang="en-US" sz="4400" b="0" i="1" dirty="0" smtClean="0">
                          <a:solidFill>
                            <a:srgbClr val="762536"/>
                          </a:solidFill>
                          <a:latin typeface="Cambria Math" panose="02040503050406030204" pitchFamily="18" charset="0"/>
                          <a:sym typeface="Tenor Sans"/>
                        </a:rPr>
                        <m:t>=256=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  <m:t>2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sz="800" dirty="0">
                  <a:solidFill>
                    <a:srgbClr val="76253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3" name="Google Shape;93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4171" y="86852"/>
                <a:ext cx="9782400" cy="8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94795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DB3EA7E-CBA5-F1C1-D123-B33CE62E1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638" y="0"/>
            <a:ext cx="15240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2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" name="Google Shape;93;p13"/>
              <p:cNvSpPr txBox="1"/>
              <p:nvPr/>
            </p:nvSpPr>
            <p:spPr>
              <a:xfrm>
                <a:off x="-3084171" y="86852"/>
                <a:ext cx="9782400" cy="812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762536"/>
                          </a:solidFill>
                          <a:latin typeface="Cambria Math" panose="02040503050406030204" pitchFamily="18" charset="0"/>
                          <a:sym typeface="Tenor Sans"/>
                        </a:rPr>
                        <m:t>𝑛</m:t>
                      </m:r>
                      <m:r>
                        <a:rPr lang="en-US" sz="4400" b="0" i="1" dirty="0" smtClean="0">
                          <a:solidFill>
                            <a:srgbClr val="762536"/>
                          </a:solidFill>
                          <a:latin typeface="Cambria Math" panose="02040503050406030204" pitchFamily="18" charset="0"/>
                          <a:sym typeface="Tenor Sans"/>
                        </a:rPr>
                        <m:t>=512=</m:t>
                      </m:r>
                      <m:sSup>
                        <m:sSupPr>
                          <m:ctrlP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</m:ctrlPr>
                        </m:sSupPr>
                        <m:e>
                          <m: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  <m:t>2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762536"/>
                              </a:solidFill>
                              <a:latin typeface="Cambria Math" panose="02040503050406030204" pitchFamily="18" charset="0"/>
                              <a:sym typeface="Tenor Sans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800" dirty="0">
                  <a:solidFill>
                    <a:srgbClr val="76253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3" name="Google Shape;93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4171" y="86852"/>
                <a:ext cx="9782400" cy="8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Google Shape;95;p13"/>
          <p:cNvSpPr/>
          <p:nvPr/>
        </p:nvSpPr>
        <p:spPr>
          <a:xfrm>
            <a:off x="0" y="925830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Kép 2" descr="A képen szöveg, épület, fekete-fehér látható&#10;&#10;Automatikusan generált leírás">
            <a:extLst>
              <a:ext uri="{FF2B5EF4-FFF2-40B4-BE49-F238E27FC236}">
                <a16:creationId xmlns:a16="http://schemas.microsoft.com/office/drawing/2014/main" id="{96F929E2-9639-2439-5354-BE62A065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7" y="9380739"/>
            <a:ext cx="2376584" cy="86197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8D70251-0F3D-E0AA-57B7-F0C80EF5ADEC}"/>
              </a:ext>
            </a:extLst>
          </p:cNvPr>
          <p:cNvSpPr txBox="1"/>
          <p:nvPr/>
        </p:nvSpPr>
        <p:spPr>
          <a:xfrm>
            <a:off x="11411584" y="9611671"/>
            <a:ext cx="1201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Budapest University of Technology and Economics</a:t>
            </a:r>
          </a:p>
        </p:txBody>
      </p:sp>
      <p:sp>
        <p:nvSpPr>
          <p:cNvPr id="2" name="Google Shape;98;p13">
            <a:extLst>
              <a:ext uri="{FF2B5EF4-FFF2-40B4-BE49-F238E27FC236}">
                <a16:creationId xmlns:a16="http://schemas.microsoft.com/office/drawing/2014/main" id="{229D1142-2BD4-3014-44CB-1BA5893745DA}"/>
              </a:ext>
            </a:extLst>
          </p:cNvPr>
          <p:cNvSpPr/>
          <p:nvPr/>
        </p:nvSpPr>
        <p:spPr>
          <a:xfrm>
            <a:off x="375307" y="947959"/>
            <a:ext cx="6019800" cy="335544"/>
          </a:xfrm>
          <a:custGeom>
            <a:avLst/>
            <a:gdLst/>
            <a:ahLst/>
            <a:cxnLst/>
            <a:rect l="l" t="t" r="r" b="b"/>
            <a:pathLst>
              <a:path w="1585462" h="88374" extrusionOk="0">
                <a:moveTo>
                  <a:pt x="0" y="0"/>
                </a:moveTo>
                <a:lnTo>
                  <a:pt x="1585462" y="0"/>
                </a:lnTo>
                <a:lnTo>
                  <a:pt x="1585462" y="88374"/>
                </a:lnTo>
                <a:lnTo>
                  <a:pt x="0" y="88374"/>
                </a:lnTo>
                <a:close/>
              </a:path>
            </a:pathLst>
          </a:custGeom>
          <a:solidFill>
            <a:srgbClr val="76253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14CF4-A0BC-F127-09D4-967EAB120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399" y="0"/>
            <a:ext cx="15542370" cy="104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643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and White Simple Basic Company Roadmap Presentation">
  <a:themeElements>
    <a:clrScheme name="Office">
      <a:dk1>
        <a:srgbClr val="000000"/>
      </a:dk1>
      <a:lt1>
        <a:srgbClr val="FFFFFF"/>
      </a:lt1>
      <a:dk2>
        <a:srgbClr val="0C48BB"/>
      </a:dk2>
      <a:lt2>
        <a:srgbClr val="EEECE1"/>
      </a:lt2>
      <a:accent1>
        <a:srgbClr val="4F81BD"/>
      </a:accent1>
      <a:accent2>
        <a:srgbClr val="F6F6F6"/>
      </a:accent2>
      <a:accent3>
        <a:srgbClr val="B4E3EF"/>
      </a:accent3>
      <a:accent4>
        <a:srgbClr val="0C48BB"/>
      </a:accent4>
      <a:accent5>
        <a:srgbClr val="6488D2"/>
      </a:accent5>
      <a:accent6>
        <a:srgbClr val="D8D8D8"/>
      </a:accent6>
      <a:hlink>
        <a:srgbClr val="0C48B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483</Words>
  <Application>Microsoft Office PowerPoint</Application>
  <PresentationFormat>Custom</PresentationFormat>
  <Paragraphs>99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Tenor Sans</vt:lpstr>
      <vt:lpstr>Arial</vt:lpstr>
      <vt:lpstr>Wingdings</vt:lpstr>
      <vt:lpstr>Assistant</vt:lpstr>
      <vt:lpstr>Cambria Math</vt:lpstr>
      <vt:lpstr>Blue and White Simple Basic Company Roadmap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CÍM</dc:title>
  <dc:creator>Bálint Kovács</dc:creator>
  <cp:lastModifiedBy>balint_kovacs@sulid.hu</cp:lastModifiedBy>
  <cp:revision>6</cp:revision>
  <dcterms:modified xsi:type="dcterms:W3CDTF">2024-01-18T07:04:57Z</dcterms:modified>
</cp:coreProperties>
</file>